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12525-A734-4D92-B310-0F2984755B78}" type="datetimeFigureOut">
              <a:rPr lang="es-CL" smtClean="0"/>
              <a:t>23-09-2024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CCAFD-E45A-46CE-949B-D345C9758FA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832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D9BF-795F-46A6-83F7-770936DA0AD0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259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7F88-570B-4249-A958-44DF2E92E1EB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9901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7504-3CBB-46F4-935F-073D164125DE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13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47B21-BA5A-4DB8-92F9-CC015BEA8675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33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034F-7148-496F-A435-AE624FA67423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849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2BC11-449E-4081-B577-0B09AF981FAC}" type="datetime1">
              <a:rPr lang="es-CL" smtClean="0"/>
              <a:t>23-09-2024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465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EC77-1E90-4099-A9C6-F494383FE78C}" type="datetime1">
              <a:rPr lang="es-CL" smtClean="0"/>
              <a:t>23-09-2024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142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3F208-7029-4162-8E47-8BD427EC29B9}" type="datetime1">
              <a:rPr lang="es-CL" smtClean="0"/>
              <a:t>23-09-2024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4865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49243-B34D-4804-9BB5-3F4A05A1CA5E}" type="datetime1">
              <a:rPr lang="es-CL" smtClean="0"/>
              <a:t>23-09-2024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95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D2D1-C3DF-4738-B359-2E0B4AF47B1B}" type="datetime1">
              <a:rPr lang="es-CL" smtClean="0"/>
              <a:t>23-09-2024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065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AB531-F55C-44BE-B5D9-9B5339D52A02}" type="datetime1">
              <a:rPr lang="es-CL" smtClean="0"/>
              <a:t>23-09-2024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120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14C7EF5-AC1E-4F1A-9D19-F65BCDDB1B2D}" type="datetime1">
              <a:rPr lang="es-CL" smtClean="0"/>
              <a:t>23-09-2024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7F4B540-C2E7-4F12-A41C-FCB2CBC54D6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6255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8BCF-15AB-D55D-C078-AA445A54C2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Python en Acción:</a:t>
            </a:r>
            <a:br>
              <a:rPr lang="es-CL" dirty="0">
                <a:solidFill>
                  <a:schemeClr val="tx2">
                    <a:lumMod val="90000"/>
                  </a:schemeClr>
                </a:solidFill>
              </a:rPr>
            </a:br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Cálculo de Áreas</a:t>
            </a:r>
            <a:endParaRPr lang="es-CL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58ED3-8590-98B9-0BDC-2A219DA25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149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Profesor: Alejandro Cartes</a:t>
            </a: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Ayudante: Laura Aspee</a:t>
            </a:r>
          </a:p>
          <a:p>
            <a:endParaRPr lang="es-CL" dirty="0">
              <a:solidFill>
                <a:schemeClr val="tx2">
                  <a:lumMod val="90000"/>
                </a:schemeClr>
              </a:solidFill>
            </a:endParaRPr>
          </a:p>
          <a:p>
            <a:r>
              <a:rPr lang="es-CL" dirty="0">
                <a:solidFill>
                  <a:schemeClr val="tx2">
                    <a:lumMod val="90000"/>
                  </a:schemeClr>
                </a:solidFill>
              </a:rPr>
              <a:t>Sábado 28 de Septiembre 2024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EC3360-DADB-5F9B-5329-1266B62A0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82296"/>
            <a:ext cx="4324350" cy="12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00D754D-5F75-9A8C-FC20-1E13C5E71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0" y="5070475"/>
            <a:ext cx="1171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9453-337F-1BE6-A081-B053B923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es el área?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105CA-FD4D-C57E-66B9-8BC262803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El área es la medida de la </a:t>
            </a:r>
            <a:r>
              <a:rPr lang="es-ES" sz="3600" b="1" dirty="0"/>
              <a:t>superficie</a:t>
            </a:r>
            <a:r>
              <a:rPr lang="es-ES" sz="3600" dirty="0"/>
              <a:t> encerrada por una figura geométrica</a:t>
            </a:r>
            <a:endParaRPr lang="es-CL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41FD-2D58-E510-4D22-E868447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2</a:t>
            </a:fld>
            <a:endParaRPr lang="es-C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795F52-4CDC-76CE-99F5-0FBB703A5A4B}"/>
              </a:ext>
            </a:extLst>
          </p:cNvPr>
          <p:cNvSpPr/>
          <p:nvPr/>
        </p:nvSpPr>
        <p:spPr>
          <a:xfrm>
            <a:off x="3063240" y="3347974"/>
            <a:ext cx="6291072" cy="3008376"/>
          </a:xfrm>
          <a:custGeom>
            <a:avLst/>
            <a:gdLst>
              <a:gd name="connsiteX0" fmla="*/ 2020824 w 6291072"/>
              <a:gd name="connsiteY0" fmla="*/ 2386584 h 3008376"/>
              <a:gd name="connsiteX1" fmla="*/ 2020824 w 6291072"/>
              <a:gd name="connsiteY1" fmla="*/ 2386584 h 3008376"/>
              <a:gd name="connsiteX2" fmla="*/ 1929384 w 6291072"/>
              <a:gd name="connsiteY2" fmla="*/ 2441448 h 3008376"/>
              <a:gd name="connsiteX3" fmla="*/ 960120 w 6291072"/>
              <a:gd name="connsiteY3" fmla="*/ 2953512 h 3008376"/>
              <a:gd name="connsiteX4" fmla="*/ 1399032 w 6291072"/>
              <a:gd name="connsiteY4" fmla="*/ 2249424 h 3008376"/>
              <a:gd name="connsiteX5" fmla="*/ 0 w 6291072"/>
              <a:gd name="connsiteY5" fmla="*/ 1563624 h 3008376"/>
              <a:gd name="connsiteX6" fmla="*/ 1435608 w 6291072"/>
              <a:gd name="connsiteY6" fmla="*/ 512064 h 3008376"/>
              <a:gd name="connsiteX7" fmla="*/ 3072384 w 6291072"/>
              <a:gd name="connsiteY7" fmla="*/ 0 h 3008376"/>
              <a:gd name="connsiteX8" fmla="*/ 4855464 w 6291072"/>
              <a:gd name="connsiteY8" fmla="*/ 64008 h 3008376"/>
              <a:gd name="connsiteX9" fmla="*/ 6035040 w 6291072"/>
              <a:gd name="connsiteY9" fmla="*/ 713232 h 3008376"/>
              <a:gd name="connsiteX10" fmla="*/ 6291072 w 6291072"/>
              <a:gd name="connsiteY10" fmla="*/ 1938528 h 3008376"/>
              <a:gd name="connsiteX11" fmla="*/ 5522976 w 6291072"/>
              <a:gd name="connsiteY11" fmla="*/ 2276856 h 3008376"/>
              <a:gd name="connsiteX12" fmla="*/ 5440680 w 6291072"/>
              <a:gd name="connsiteY12" fmla="*/ 2286000 h 3008376"/>
              <a:gd name="connsiteX13" fmla="*/ 4782312 w 6291072"/>
              <a:gd name="connsiteY13" fmla="*/ 1472184 h 3008376"/>
              <a:gd name="connsiteX14" fmla="*/ 5038344 w 6291072"/>
              <a:gd name="connsiteY14" fmla="*/ 3008376 h 3008376"/>
              <a:gd name="connsiteX15" fmla="*/ 4334256 w 6291072"/>
              <a:gd name="connsiteY15" fmla="*/ 2231136 h 3008376"/>
              <a:gd name="connsiteX16" fmla="*/ 3547872 w 6291072"/>
              <a:gd name="connsiteY16" fmla="*/ 2542032 h 3008376"/>
              <a:gd name="connsiteX17" fmla="*/ 2843784 w 6291072"/>
              <a:gd name="connsiteY17" fmla="*/ 2907792 h 3008376"/>
              <a:gd name="connsiteX18" fmla="*/ 2487168 w 6291072"/>
              <a:gd name="connsiteY18" fmla="*/ 2231136 h 3008376"/>
              <a:gd name="connsiteX19" fmla="*/ 2020824 w 6291072"/>
              <a:gd name="connsiteY19" fmla="*/ 2386584 h 3008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91072" h="3008376">
                <a:moveTo>
                  <a:pt x="2020824" y="2386584"/>
                </a:moveTo>
                <a:lnTo>
                  <a:pt x="2020824" y="2386584"/>
                </a:lnTo>
                <a:lnTo>
                  <a:pt x="1929384" y="2441448"/>
                </a:lnTo>
                <a:lnTo>
                  <a:pt x="960120" y="2953512"/>
                </a:lnTo>
                <a:lnTo>
                  <a:pt x="1399032" y="2249424"/>
                </a:lnTo>
                <a:lnTo>
                  <a:pt x="0" y="1563624"/>
                </a:lnTo>
                <a:lnTo>
                  <a:pt x="1435608" y="512064"/>
                </a:lnTo>
                <a:lnTo>
                  <a:pt x="3072384" y="0"/>
                </a:lnTo>
                <a:lnTo>
                  <a:pt x="4855464" y="64008"/>
                </a:lnTo>
                <a:lnTo>
                  <a:pt x="6035040" y="713232"/>
                </a:lnTo>
                <a:lnTo>
                  <a:pt x="6291072" y="1938528"/>
                </a:lnTo>
                <a:lnTo>
                  <a:pt x="5522976" y="2276856"/>
                </a:lnTo>
                <a:lnTo>
                  <a:pt x="5440680" y="2286000"/>
                </a:lnTo>
                <a:lnTo>
                  <a:pt x="4782312" y="1472184"/>
                </a:lnTo>
                <a:lnTo>
                  <a:pt x="5038344" y="3008376"/>
                </a:lnTo>
                <a:lnTo>
                  <a:pt x="4334256" y="2231136"/>
                </a:lnTo>
                <a:lnTo>
                  <a:pt x="3547872" y="2542032"/>
                </a:lnTo>
                <a:lnTo>
                  <a:pt x="2843784" y="2907792"/>
                </a:lnTo>
                <a:lnTo>
                  <a:pt x="2487168" y="2231136"/>
                </a:lnTo>
                <a:lnTo>
                  <a:pt x="2020824" y="2386584"/>
                </a:lnTo>
                <a:close/>
              </a:path>
            </a:pathLst>
          </a:cu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C3AF29-621A-82C2-B300-B872036820AA}"/>
              </a:ext>
            </a:extLst>
          </p:cNvPr>
          <p:cNvGrpSpPr/>
          <p:nvPr/>
        </p:nvGrpSpPr>
        <p:grpSpPr>
          <a:xfrm>
            <a:off x="3063240" y="3347974"/>
            <a:ext cx="6291072" cy="3008376"/>
            <a:chOff x="3063240" y="3347974"/>
            <a:chExt cx="6291072" cy="300837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E5251F-617A-828C-41A6-A5953A100097}"/>
                </a:ext>
              </a:extLst>
            </p:cNvPr>
            <p:cNvSpPr/>
            <p:nvPr/>
          </p:nvSpPr>
          <p:spPr>
            <a:xfrm>
              <a:off x="3063240" y="3347974"/>
              <a:ext cx="6291072" cy="3008376"/>
            </a:xfrm>
            <a:custGeom>
              <a:avLst/>
              <a:gdLst>
                <a:gd name="connsiteX0" fmla="*/ 2020824 w 6291072"/>
                <a:gd name="connsiteY0" fmla="*/ 2386584 h 3008376"/>
                <a:gd name="connsiteX1" fmla="*/ 2020824 w 6291072"/>
                <a:gd name="connsiteY1" fmla="*/ 2386584 h 3008376"/>
                <a:gd name="connsiteX2" fmla="*/ 1929384 w 6291072"/>
                <a:gd name="connsiteY2" fmla="*/ 2441448 h 3008376"/>
                <a:gd name="connsiteX3" fmla="*/ 960120 w 6291072"/>
                <a:gd name="connsiteY3" fmla="*/ 2953512 h 3008376"/>
                <a:gd name="connsiteX4" fmla="*/ 1399032 w 6291072"/>
                <a:gd name="connsiteY4" fmla="*/ 2249424 h 3008376"/>
                <a:gd name="connsiteX5" fmla="*/ 0 w 6291072"/>
                <a:gd name="connsiteY5" fmla="*/ 1563624 h 3008376"/>
                <a:gd name="connsiteX6" fmla="*/ 1435608 w 6291072"/>
                <a:gd name="connsiteY6" fmla="*/ 512064 h 3008376"/>
                <a:gd name="connsiteX7" fmla="*/ 3072384 w 6291072"/>
                <a:gd name="connsiteY7" fmla="*/ 0 h 3008376"/>
                <a:gd name="connsiteX8" fmla="*/ 4855464 w 6291072"/>
                <a:gd name="connsiteY8" fmla="*/ 64008 h 3008376"/>
                <a:gd name="connsiteX9" fmla="*/ 6035040 w 6291072"/>
                <a:gd name="connsiteY9" fmla="*/ 713232 h 3008376"/>
                <a:gd name="connsiteX10" fmla="*/ 6291072 w 6291072"/>
                <a:gd name="connsiteY10" fmla="*/ 1938528 h 3008376"/>
                <a:gd name="connsiteX11" fmla="*/ 5522976 w 6291072"/>
                <a:gd name="connsiteY11" fmla="*/ 2276856 h 3008376"/>
                <a:gd name="connsiteX12" fmla="*/ 5440680 w 6291072"/>
                <a:gd name="connsiteY12" fmla="*/ 2286000 h 3008376"/>
                <a:gd name="connsiteX13" fmla="*/ 4782312 w 6291072"/>
                <a:gd name="connsiteY13" fmla="*/ 1472184 h 3008376"/>
                <a:gd name="connsiteX14" fmla="*/ 5038344 w 6291072"/>
                <a:gd name="connsiteY14" fmla="*/ 3008376 h 3008376"/>
                <a:gd name="connsiteX15" fmla="*/ 4334256 w 6291072"/>
                <a:gd name="connsiteY15" fmla="*/ 2231136 h 3008376"/>
                <a:gd name="connsiteX16" fmla="*/ 3547872 w 6291072"/>
                <a:gd name="connsiteY16" fmla="*/ 2542032 h 3008376"/>
                <a:gd name="connsiteX17" fmla="*/ 2843784 w 6291072"/>
                <a:gd name="connsiteY17" fmla="*/ 2907792 h 3008376"/>
                <a:gd name="connsiteX18" fmla="*/ 2487168 w 6291072"/>
                <a:gd name="connsiteY18" fmla="*/ 2231136 h 3008376"/>
                <a:gd name="connsiteX19" fmla="*/ 2020824 w 6291072"/>
                <a:gd name="connsiteY19" fmla="*/ 2386584 h 300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91072" h="3008376">
                  <a:moveTo>
                    <a:pt x="2020824" y="2386584"/>
                  </a:moveTo>
                  <a:lnTo>
                    <a:pt x="2020824" y="2386584"/>
                  </a:lnTo>
                  <a:lnTo>
                    <a:pt x="1929384" y="2441448"/>
                  </a:lnTo>
                  <a:lnTo>
                    <a:pt x="960120" y="2953512"/>
                  </a:lnTo>
                  <a:lnTo>
                    <a:pt x="1399032" y="2249424"/>
                  </a:lnTo>
                  <a:lnTo>
                    <a:pt x="0" y="1563624"/>
                  </a:lnTo>
                  <a:lnTo>
                    <a:pt x="1435608" y="512064"/>
                  </a:lnTo>
                  <a:lnTo>
                    <a:pt x="3072384" y="0"/>
                  </a:lnTo>
                  <a:lnTo>
                    <a:pt x="4855464" y="64008"/>
                  </a:lnTo>
                  <a:lnTo>
                    <a:pt x="6035040" y="713232"/>
                  </a:lnTo>
                  <a:lnTo>
                    <a:pt x="6291072" y="1938528"/>
                  </a:lnTo>
                  <a:lnTo>
                    <a:pt x="5522976" y="2276856"/>
                  </a:lnTo>
                  <a:lnTo>
                    <a:pt x="5440680" y="2286000"/>
                  </a:lnTo>
                  <a:lnTo>
                    <a:pt x="4782312" y="1472184"/>
                  </a:lnTo>
                  <a:lnTo>
                    <a:pt x="5038344" y="3008376"/>
                  </a:lnTo>
                  <a:lnTo>
                    <a:pt x="4334256" y="2231136"/>
                  </a:lnTo>
                  <a:lnTo>
                    <a:pt x="3547872" y="2542032"/>
                  </a:lnTo>
                  <a:lnTo>
                    <a:pt x="2843784" y="2907792"/>
                  </a:lnTo>
                  <a:lnTo>
                    <a:pt x="2487168" y="2231136"/>
                  </a:lnTo>
                  <a:lnTo>
                    <a:pt x="2020824" y="238658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BF8986-8A59-4163-3385-E71D6C106815}"/>
                    </a:ext>
                  </a:extLst>
                </p:cNvPr>
                <p:cNvSpPr txBox="1"/>
                <p:nvPr/>
              </p:nvSpPr>
              <p:spPr>
                <a:xfrm>
                  <a:off x="5915266" y="4133088"/>
                  <a:ext cx="587020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5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s-CL" sz="5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2BF8986-8A59-4163-3385-E71D6C106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5266" y="4133088"/>
                  <a:ext cx="587020" cy="83099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62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4E22C89-BF34-ABCC-A986-0EAAB11AF3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13098" y="2002252"/>
            <a:ext cx="7565803" cy="4719223"/>
            <a:chOff x="2313098" y="2002252"/>
            <a:chExt cx="7565803" cy="471922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3BE777-9D08-7DD6-4393-8887DA5710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313098" y="2899093"/>
              <a:ext cx="7565803" cy="3822382"/>
              <a:chOff x="2378297" y="2496312"/>
              <a:chExt cx="6678835" cy="31739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16F3D10-326F-DE4E-E567-90BACDEC6A8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34868" y="2523744"/>
                <a:ext cx="5922264" cy="23134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DD4439F-61C3-9D9B-A3E7-26C27502C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26080" y="2496312"/>
                <a:ext cx="0" cy="2359152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A9FA700-22E0-6611-78E4-FF081E563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34868" y="5001387"/>
                <a:ext cx="5922264" cy="0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headEnd type="arrow" w="lg" len="lg"/>
                <a:tail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4F730F9-E7FC-711E-58A1-671EA0D0802A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297" y="3346411"/>
                    <a:ext cx="443390" cy="67710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1DBB2A3C-865F-EEC4-5331-6991567B24F7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74305" y="4993124"/>
                    <a:ext cx="443390" cy="6771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3FAEC6-520F-28FD-78A6-52CB0376C8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71834" y="2002252"/>
              <a:ext cx="4905375" cy="8309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s-CL" sz="4800" dirty="0"/>
                <a:t>Rectángulo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279453-337F-1BE6-A081-B053B923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62"/>
            <a:ext cx="11353800" cy="761427"/>
          </a:xfrm>
        </p:spPr>
        <p:txBody>
          <a:bodyPr>
            <a:spAutoFit/>
          </a:bodyPr>
          <a:lstStyle/>
          <a:p>
            <a:r>
              <a:rPr lang="es-CL" sz="4800" dirty="0"/>
              <a:t>Áreas conocidas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41FD-2D58-E510-4D22-E868447E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3</a:t>
            </a:fld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s-CL" sz="54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CL" sz="5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053E05-9427-02AC-AC83-FC45C4A8E9A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207" y="3830210"/>
                <a:ext cx="3154630" cy="10007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BC4E9A51-42A5-9478-CB47-2DB1B3A4B1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10724" y="891170"/>
            <a:ext cx="7027594" cy="5879760"/>
            <a:chOff x="3060917" y="713327"/>
            <a:chExt cx="7027594" cy="5879760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387388E-A325-8FAD-BE16-A005D0B6828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3060917" y="5965600"/>
              <a:ext cx="6927208" cy="0"/>
            </a:xfrm>
            <a:prstGeom prst="straightConnector1">
              <a:avLst/>
            </a:prstGeom>
            <a:ln w="53975">
              <a:solidFill>
                <a:schemeClr val="accent3"/>
              </a:solidFill>
              <a:headEnd type="arrow" w="lg" len="lg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420A44-3C75-3396-9170-42685AC19A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161303" y="713327"/>
              <a:ext cx="6927208" cy="4980317"/>
              <a:chOff x="3052079" y="762395"/>
              <a:chExt cx="6927208" cy="498031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108610E-932D-577E-8C0D-35C9EB8F52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666560" y="762395"/>
                <a:ext cx="3709884" cy="5510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4800" dirty="0"/>
                  <a:t>Triángulo</a:t>
                </a: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E63814-BC58-9EA8-6B70-D9F678ACE4B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052079" y="1388200"/>
                <a:ext cx="6927208" cy="4354512"/>
                <a:chOff x="4441744" y="-715896"/>
                <a:chExt cx="6927208" cy="4354512"/>
              </a:xfrm>
            </p:grpSpPr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9C58666-313D-6229-8B0A-A9DD358E607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441744" y="-715896"/>
                  <a:ext cx="6927208" cy="4354512"/>
                </a:xfrm>
                <a:prstGeom prst="triangl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571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3AAE1CA-07FD-1588-213E-A7C676D87209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24" idx="0"/>
                  <a:endCxn id="24" idx="3"/>
                </p:cNvCxnSpPr>
                <p:nvPr/>
              </p:nvCxnSpPr>
              <p:spPr>
                <a:xfrm>
                  <a:off x="7905348" y="-715896"/>
                  <a:ext cx="0" cy="4354512"/>
                </a:xfrm>
                <a:prstGeom prst="straightConnector1">
                  <a:avLst/>
                </a:prstGeom>
                <a:ln w="53975">
                  <a:solidFill>
                    <a:schemeClr val="accent3">
                      <a:lumMod val="50000"/>
                    </a:schemeClr>
                  </a:solidFill>
                  <a:headEnd type="arrow" w="lg" len="lg"/>
                  <a:tailEnd type="arrow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CL" sz="44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oMath>
                        </m:oMathPara>
                      </a14:m>
                      <a:endParaRPr lang="es-CL" sz="440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412D20F-6A3B-071B-CF2D-8EDF80940605}"/>
                        </a:ext>
                      </a:extLst>
                    </p:cNvPr>
                    <p:cNvSpPr txBox="1">
                      <a:spLocks noGrp="1"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64383" y="1131639"/>
                      <a:ext cx="437620" cy="67710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CL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s-CL" sz="44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6E1589A-D29F-8615-9CC7-538B37A192A8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355" y="5915979"/>
                  <a:ext cx="43762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/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2A63EF-6613-76D5-2DEC-75B1468A0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509" y="4330543"/>
                <a:ext cx="2466637" cy="1397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A4475A19-93E7-D6ED-428C-029B4C44BC1F}"/>
              </a:ext>
            </a:extLst>
          </p:cNvPr>
          <p:cNvGrpSpPr/>
          <p:nvPr/>
        </p:nvGrpSpPr>
        <p:grpSpPr>
          <a:xfrm>
            <a:off x="4071834" y="1650917"/>
            <a:ext cx="4320000" cy="5501783"/>
            <a:chOff x="4234714" y="1569897"/>
            <a:chExt cx="4320000" cy="550178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57BFCFD-306B-0575-5740-0AAB01823F31}"/>
                </a:ext>
              </a:extLst>
            </p:cNvPr>
            <p:cNvGrpSpPr/>
            <p:nvPr/>
          </p:nvGrpSpPr>
          <p:grpSpPr>
            <a:xfrm>
              <a:off x="4234714" y="1569897"/>
              <a:ext cx="4320000" cy="4320000"/>
              <a:chOff x="4234714" y="1569897"/>
              <a:chExt cx="4320000" cy="43200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05AE056-7348-6096-6FDF-39D0F470501F}"/>
                  </a:ext>
                </a:extLst>
              </p:cNvPr>
              <p:cNvSpPr/>
              <p:nvPr/>
            </p:nvSpPr>
            <p:spPr>
              <a:xfrm>
                <a:off x="4234714" y="1569897"/>
                <a:ext cx="4320000" cy="43200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dirty="0"/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24FE0B4-C436-1DBC-AE6F-0B28E3F62B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4714" y="3729897"/>
                <a:ext cx="2160000" cy="0"/>
              </a:xfrm>
              <a:prstGeom prst="straightConnector1">
                <a:avLst/>
              </a:prstGeom>
              <a:ln w="38100">
                <a:solidFill>
                  <a:schemeClr val="accent3">
                    <a:lumMod val="50000"/>
                  </a:schemeClr>
                </a:solidFill>
                <a:headEnd type="arrow" w="lg" len="lg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/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CL" sz="44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s-CL" sz="44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9469B249-B42C-D716-DF98-AA5C684330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9007" y="3103564"/>
                    <a:ext cx="395493" cy="6771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1CE9D3-968A-21FB-8B71-097943E160D1}"/>
                </a:ext>
              </a:extLst>
            </p:cNvPr>
            <p:cNvSpPr/>
            <p:nvPr/>
          </p:nvSpPr>
          <p:spPr>
            <a:xfrm>
              <a:off x="4851664" y="5936910"/>
              <a:ext cx="3086100" cy="11347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sz="4800" dirty="0"/>
                <a:t>Círculo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/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sz="4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s-CL" sz="48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CL" sz="48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D0C856D-6F14-0ECC-5EC5-26EDCB96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320" y="4541951"/>
                <a:ext cx="2309991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33685 -0.2990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9" y="-1495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-0.34545 -0.2930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0.3138 -0.2664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90" y="-1333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36823 -0.376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11" y="-1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42" grpId="0"/>
      <p:bldP spid="42" grpId="1"/>
      <p:bldP spid="42" grpId="2"/>
      <p:bldP spid="55" grpId="0"/>
      <p:bldP spid="5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B2D-69A4-DB75-2206-BDCFA4BB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pasa con figuras más complejas?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1E23F-CCCF-8E59-17B2-F4C703BD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4</a:t>
            </a:fld>
            <a:endParaRPr lang="es-CL"/>
          </a:p>
        </p:txBody>
      </p:sp>
      <p:pic>
        <p:nvPicPr>
          <p:cNvPr id="5" name="RiemannSum_right">
            <a:hlinkClick r:id="" action="ppaction://media"/>
            <a:extLst>
              <a:ext uri="{FF2B5EF4-FFF2-40B4-BE49-F238E27FC236}">
                <a16:creationId xmlns:a16="http://schemas.microsoft.com/office/drawing/2014/main" id="{00067C64-7652-C2E5-5407-5182DC0F83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000" y="1591475"/>
            <a:ext cx="9120000" cy="51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CB2D-69A4-DB75-2206-BDCFA4BB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pasa con figuras más complejas?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1E23F-CCCF-8E59-17B2-F4C703BDB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5</a:t>
            </a:fld>
            <a:endParaRPr lang="es-CL"/>
          </a:p>
        </p:txBody>
      </p:sp>
      <p:pic>
        <p:nvPicPr>
          <p:cNvPr id="3" name="RiemannSum_left">
            <a:hlinkClick r:id="" action="ppaction://media"/>
            <a:extLst>
              <a:ext uri="{FF2B5EF4-FFF2-40B4-BE49-F238E27FC236}">
                <a16:creationId xmlns:a16="http://schemas.microsoft.com/office/drawing/2014/main" id="{00A05028-C6FE-6C0A-F433-F6CC79645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6049" y="1525298"/>
            <a:ext cx="9119901" cy="51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9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6F7C-6F40-04A4-E471-74ACFB8F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346653"/>
            <a:ext cx="10515600" cy="1325563"/>
          </a:xfrm>
        </p:spPr>
        <p:txBody>
          <a:bodyPr/>
          <a:lstStyle/>
          <a:p>
            <a:r>
              <a:rPr lang="es-CL" u="sng" dirty="0"/>
              <a:t>Suma de Riemann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192" y="1825625"/>
                <a:ext cx="11512296" cy="4546694"/>
              </a:xfrm>
            </p:spPr>
            <p:txBody>
              <a:bodyPr>
                <a:spAutoFit/>
              </a:bodyPr>
              <a:lstStyle/>
              <a:p>
                <a:pPr marL="0" indent="0">
                  <a:buNone/>
                </a:pPr>
                <a:r>
                  <a:rPr lang="es-CL" sz="3600" dirty="0"/>
                  <a:t>Consideremos el intervalo </a:t>
                </a: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CL" sz="3600" dirty="0"/>
                  <a:t>. Si lo dividimos en </a:t>
                </a:r>
                <a14:m>
                  <m:oMath xmlns:m="http://schemas.openxmlformats.org/officeDocument/2006/math">
                    <m:r>
                      <a:rPr lang="es-CL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CL" sz="3600" dirty="0"/>
                  <a:t> subintervalos de igual tamaño, cada uno de ellos medirá:</a:t>
                </a:r>
              </a:p>
              <a:p>
                <a:pPr marL="0" indent="0">
                  <a:buNone/>
                </a:pPr>
                <a:r>
                  <a:rPr lang="es-CL" sz="20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endParaRPr lang="es-CL" sz="1600" dirty="0"/>
              </a:p>
              <a:p>
                <a:pPr marL="0" indent="0">
                  <a:buNone/>
                </a:pPr>
                <a:r>
                  <a:rPr lang="es-CL" sz="3600" dirty="0"/>
                  <a:t>Así, cada punto de la partición será: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…,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endParaRPr lang="es-CL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192" y="1825625"/>
                <a:ext cx="11512296" cy="4546694"/>
              </a:xfrm>
              <a:blipFill>
                <a:blip r:embed="rId2"/>
                <a:stretch>
                  <a:fillRect l="-1642" t="-3083" r="-68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6AF7-2DD0-0809-BD32-929965FF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3581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811376"/>
                <a:ext cx="12192000" cy="3477812"/>
              </a:xfr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s-CL" sz="3600" dirty="0"/>
                  <a:t>Con esto,</a:t>
                </a:r>
              </a:p>
              <a:p>
                <a:pPr marL="0" indent="0">
                  <a:buNone/>
                </a:pPr>
                <a:r>
                  <a:rPr lang="es-CL" sz="1600" dirty="0"/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𝑖𝑧𝑞</m:t>
                          </m:r>
                        </m:sub>
                      </m:sSub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CL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s-CL" sz="3200" b="0" i="0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CL" sz="3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s-CL" sz="32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b="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CL" sz="320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Δx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L" sz="3600" b="0" dirty="0"/>
              </a:p>
              <a:p>
                <a:pPr marL="0" indent="0">
                  <a:buNone/>
                </a:pPr>
                <a:br>
                  <a:rPr lang="es-CL" sz="3600" b="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𝑖𝑧𝑞</m:t>
                          </m:r>
                        </m:sub>
                      </m:sSub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s-CL" sz="3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CL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811376"/>
                <a:ext cx="12192000" cy="3477812"/>
              </a:xfrm>
              <a:blipFill>
                <a:blip r:embed="rId2"/>
                <a:stretch>
                  <a:fillRect l="-1500" t="-40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6AF7-2DD0-0809-BD32-929965FF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7</a:t>
            </a:fld>
            <a:endParaRPr lang="es-C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40E82-70FA-7D53-4DE4-B9DEF0F1AD15}"/>
              </a:ext>
            </a:extLst>
          </p:cNvPr>
          <p:cNvSpPr/>
          <p:nvPr/>
        </p:nvSpPr>
        <p:spPr>
          <a:xfrm>
            <a:off x="3336897" y="4656548"/>
            <a:ext cx="5518205" cy="1632640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989B861-9666-F12A-EBB7-9EED74E271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97627"/>
                <a:ext cx="12192000" cy="26836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6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…, 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3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s-CL" sz="360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CL" sz="360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s-CL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s-CL" sz="3600" dirty="0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989B861-9666-F12A-EBB7-9EED74E27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627"/>
                <a:ext cx="12192000" cy="2683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26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39329 L 0 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B5B60E7-7E99-3A4B-1623-27FA6E5C34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304186"/>
                <a:ext cx="12192000" cy="39850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CL" sz="3600" dirty="0"/>
                  <a:t>Con esto,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CL" sz="1600" dirty="0"/>
                  <a:t> </a:t>
                </a:r>
              </a:p>
              <a:p>
                <a:pPr marL="0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𝑑𝑒𝑟</m:t>
                          </m:r>
                        </m:sub>
                      </m:sSub>
                      <m:r>
                        <a:rPr lang="es-CL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2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2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s-CL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s-CL" sz="3200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m:rPr>
                                  <m:sty m:val="p"/>
                                </m:rP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s-CL" sz="3200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s-CL" sz="320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i="1" smtClean="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s-CL" sz="3200" i="1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s-CL" sz="3200" i="1">
                                      <a:solidFill>
                                        <a:schemeClr val="accent3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s-CL" sz="3200">
                                  <a:solidFill>
                                    <a:schemeClr val="accent3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Δx</m:t>
                              </m:r>
                            </m:e>
                          </m:d>
                          <m:r>
                            <a:rPr lang="es-CL" sz="32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CL" sz="320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sz="32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s-CL" sz="3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br>
                  <a:rPr lang="es-CL" sz="3600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𝑑𝑒𝑟</m:t>
                          </m:r>
                        </m:sub>
                      </m:sSub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sz="36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ctrlPr>
                            <a:rPr lang="es-CL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CL" sz="3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+1)⋅</m:t>
                          </m:r>
                          <m:r>
                            <m:rPr>
                              <m:sty m:val="p"/>
                            </m:rPr>
                            <a:rPr lang="es-CL" sz="360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L" sz="360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CL" sz="3600" dirty="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B5B60E7-7E99-3A4B-1623-27FA6E5C3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04186"/>
                <a:ext cx="12192000" cy="3985002"/>
              </a:xfrm>
              <a:prstGeom prst="rect">
                <a:avLst/>
              </a:prstGeom>
              <a:blipFill>
                <a:blip r:embed="rId2"/>
                <a:stretch>
                  <a:fillRect l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13131"/>
                <a:ext cx="12192000" cy="3199658"/>
              </a:xfr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s-CL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sz="36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…, 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CL" sz="3600" b="0" i="1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CL" sz="3600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s-CL" sz="3600" b="0" i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s-CL" sz="3600" b="0" i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s-CL" sz="3600" dirty="0"/>
              </a:p>
              <a:p>
                <a:pPr marL="0" indent="0">
                  <a:buNone/>
                </a:pPr>
                <a:r>
                  <a:rPr lang="es-CL" dirty="0"/>
                  <a:t> </a:t>
                </a:r>
              </a:p>
              <a:p>
                <a:pPr marL="0" indent="0">
                  <a:buNone/>
                </a:pPr>
                <a:endParaRPr lang="es-CL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625FB0-DC1C-AFFC-C442-B53B94D97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13131"/>
                <a:ext cx="12192000" cy="3199658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C6AF7-2DD0-0809-BD32-929965FF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4B540-C2E7-4F12-A41C-FCB2CBC54D6A}" type="slidenum">
              <a:rPr lang="es-CL" smtClean="0"/>
              <a:t>8</a:t>
            </a:fld>
            <a:endParaRPr lang="es-C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B40E82-70FA-7D53-4DE4-B9DEF0F1AD15}"/>
              </a:ext>
            </a:extLst>
          </p:cNvPr>
          <p:cNvSpPr/>
          <p:nvPr/>
        </p:nvSpPr>
        <p:spPr>
          <a:xfrm>
            <a:off x="2770701" y="4656548"/>
            <a:ext cx="6668932" cy="1632640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66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7FEC-944D-BD67-622C-8C68E8E8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s-CL" dirty="0"/>
              <a:t>¿Dudas – Preguntas?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7D79D-CD72-5885-8FE6-F379644D2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96F08-FA03-4FDB-B39A-928D695E9629}" type="slidenum">
              <a:rPr lang="en-US" smtClean="0"/>
              <a:t>9</a:t>
            </a:fld>
            <a:endParaRPr lang="en-US" dirty="0"/>
          </a:p>
        </p:txBody>
      </p:sp>
      <p:pic>
        <p:nvPicPr>
          <p:cNvPr id="2054" name="Picture 6" descr="Cucaracha Con Pistola GIF - Cucaracha Con Pistola - Discover &amp; Share GIFs">
            <a:extLst>
              <a:ext uri="{FF2B5EF4-FFF2-40B4-BE49-F238E27FC236}">
                <a16:creationId xmlns:a16="http://schemas.microsoft.com/office/drawing/2014/main" id="{60ABB447-616D-0E3D-8CED-869C1BDC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68" y="3740150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200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rgbClr val="D1D1D1"/>
      </a:lt1>
      <a:dk2>
        <a:srgbClr val="0E2841"/>
      </a:dk2>
      <a:lt2>
        <a:srgbClr val="E8E8E8"/>
      </a:lt2>
      <a:accent1>
        <a:srgbClr val="0000FF"/>
      </a:accent1>
      <a:accent2>
        <a:srgbClr val="F29132"/>
      </a:accent2>
      <a:accent3>
        <a:srgbClr val="00FF00"/>
      </a:accent3>
      <a:accent4>
        <a:srgbClr val="0F9ED5"/>
      </a:accent4>
      <a:accent5>
        <a:srgbClr val="A02B93"/>
      </a:accent5>
      <a:accent6>
        <a:srgbClr val="4EA72E"/>
      </a:accent6>
      <a:hlink>
        <a:srgbClr val="92D050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</TotalTime>
  <Words>247</Words>
  <Application>Microsoft Office PowerPoint</Application>
  <PresentationFormat>Widescreen</PresentationFormat>
  <Paragraphs>54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Office Theme</vt:lpstr>
      <vt:lpstr>Python en Acción: Cálculo de Áreas</vt:lpstr>
      <vt:lpstr>¿Qué es el área?</vt:lpstr>
      <vt:lpstr>Áreas conocidas</vt:lpstr>
      <vt:lpstr>¿Qué pasa con figuras más complejas?</vt:lpstr>
      <vt:lpstr>¿Qué pasa con figuras más complejas?</vt:lpstr>
      <vt:lpstr>Suma de Riemann</vt:lpstr>
      <vt:lpstr>PowerPoint Presentation</vt:lpstr>
      <vt:lpstr>PowerPoint Presentation</vt:lpstr>
      <vt:lpstr>¿Dudas – 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Alejandro Moisés Lenin Silva Cartes (alejandro.silva)</dc:creator>
  <cp:lastModifiedBy>Alejandro Moisés Lenin Silva Cartes (alejandro.silva)</cp:lastModifiedBy>
  <cp:revision>12</cp:revision>
  <dcterms:created xsi:type="dcterms:W3CDTF">2024-09-23T04:11:50Z</dcterms:created>
  <dcterms:modified xsi:type="dcterms:W3CDTF">2024-09-24T02:03:05Z</dcterms:modified>
</cp:coreProperties>
</file>